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71" r:id="rId3"/>
    <p:sldId id="281" r:id="rId4"/>
    <p:sldId id="282" r:id="rId5"/>
    <p:sldId id="280" r:id="rId6"/>
    <p:sldId id="283" r:id="rId7"/>
    <p:sldId id="284" r:id="rId8"/>
    <p:sldId id="291" r:id="rId9"/>
    <p:sldId id="274" r:id="rId10"/>
    <p:sldId id="304" r:id="rId11"/>
    <p:sldId id="305" r:id="rId12"/>
    <p:sldId id="306" r:id="rId13"/>
    <p:sldId id="307" r:id="rId14"/>
    <p:sldId id="275"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276" r:id="rId28"/>
    <p:sldId id="325" r:id="rId29"/>
    <p:sldId id="324"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277" r:id="rId45"/>
    <p:sldId id="340" r:id="rId46"/>
    <p:sldId id="341" r:id="rId47"/>
    <p:sldId id="343" r:id="rId48"/>
    <p:sldId id="342" r:id="rId49"/>
    <p:sldId id="344" r:id="rId50"/>
    <p:sldId id="345" r:id="rId51"/>
    <p:sldId id="346" r:id="rId52"/>
    <p:sldId id="347" r:id="rId53"/>
    <p:sldId id="348" r:id="rId54"/>
    <p:sldId id="349" r:id="rId55"/>
    <p:sldId id="351" r:id="rId56"/>
    <p:sldId id="352" r:id="rId57"/>
    <p:sldId id="353" r:id="rId58"/>
    <p:sldId id="354" r:id="rId59"/>
    <p:sldId id="350" r:id="rId60"/>
    <p:sldId id="278"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279" r:id="rId80"/>
    <p:sldId id="373" r:id="rId81"/>
    <p:sldId id="374" r:id="rId82"/>
    <p:sldId id="375" r:id="rId83"/>
    <p:sldId id="376" r:id="rId84"/>
    <p:sldId id="380" r:id="rId85"/>
    <p:sldId id="381" r:id="rId86"/>
    <p:sldId id="382" r:id="rId87"/>
    <p:sldId id="383" r:id="rId88"/>
    <p:sldId id="384" r:id="rId89"/>
    <p:sldId id="385" r:id="rId90"/>
    <p:sldId id="386" r:id="rId91"/>
    <p:sldId id="387" r:id="rId92"/>
    <p:sldId id="388" r:id="rId93"/>
    <p:sldId id="389" r:id="rId94"/>
    <p:sldId id="377" r:id="rId9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Lst>
        </p14:section>
        <p14:section name="what is javascript" id="{780C041C-5845-6849-BBBC-9F148DBFABA4}">
          <p14:sldIdLst>
            <p14:sldId id="271"/>
            <p14:sldId id="281"/>
            <p14:sldId id="282"/>
            <p14:sldId id="280"/>
            <p14:sldId id="283"/>
            <p14:sldId id="284"/>
            <p14:sldId id="291"/>
          </p14:sldIdLst>
        </p14:section>
        <p14:section name="Javascript Design Principles" id="{24D8B4FB-672C-D847-9EFD-F6AB9897299B}">
          <p14:sldIdLst/>
        </p14:section>
        <p14:section name="Where Does Javascript GO?" id="{5AF1C83A-5D4B-4440-A730-C55AFE3DF343}">
          <p14:sldIdLst>
            <p14:sldId id="274"/>
            <p14:sldId id="304"/>
            <p14:sldId id="305"/>
            <p14:sldId id="306"/>
            <p14:sldId id="307"/>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 id="339"/>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80"/>
            <p14:sldId id="381"/>
            <p14:sldId id="382"/>
            <p14:sldId id="383"/>
            <p14:sldId id="384"/>
            <p14:sldId id="385"/>
            <p14:sldId id="386"/>
            <p14:sldId id="387"/>
            <p14:sldId id="388"/>
            <p14:sldId id="389"/>
            <p14:sldId id="377"/>
          </p14:sldIdLst>
        </p14:section>
        <p14:section name="What you Learned" id="{9095206F-FCC5-1444-B6D9-F159AEA57B8A}">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9598" autoAdjust="0"/>
  </p:normalViewPr>
  <p:slideViewPr>
    <p:cSldViewPr showGuides="1">
      <p:cViewPr varScale="1">
        <p:scale>
          <a:sx n="67" d="100"/>
          <a:sy n="67" d="100"/>
        </p:scale>
        <p:origin x="576" y="56"/>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6/6/2021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706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914400" y="1295401"/>
            <a:ext cx="7239000" cy="4876800"/>
          </a:xfrm>
        </p:spPr>
        <p:txBody>
          <a:bodyPr>
            <a:normAutofit fontScale="85000" lnSpcReduction="2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b="1" dirty="0"/>
              <a:t>Functions </a:t>
            </a:r>
            <a:r>
              <a:rPr lang="en-US" dirty="0"/>
              <a:t>are the building block for modular code in JavaScript, and are even used to build </a:t>
            </a:r>
            <a:r>
              <a:rPr lang="en-US" b="1" dirty="0"/>
              <a:t>pseudo-classes</a:t>
            </a:r>
            <a:r>
              <a:rPr lang="en-US" dirty="0"/>
              <a:t>, which you will learn about later.</a:t>
            </a:r>
          </a:p>
          <a:p>
            <a:r>
              <a:rPr lang="en-US" dirty="0"/>
              <a:t>They are defined by using the reserved word </a:t>
            </a:r>
            <a:r>
              <a:rPr lang="en-US" b="1" dirty="0"/>
              <a:t>function</a:t>
            </a:r>
            <a:r>
              <a:rPr lang="en-US" dirty="0"/>
              <a:t> and then the function name and (optional) parameters.</a:t>
            </a:r>
          </a:p>
          <a:p>
            <a:r>
              <a:rPr lang="en-US" dirty="0"/>
              <a:t>Since JavaScript is dynamically typed, 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dirty="0"/>
              <a:t>The alert() function makes the browser show a pop-up to the user, with whatever is passed being the message displayed. The following JavaScript code displays a simple hello world message in a pop-up:</a:t>
            </a:r>
          </a:p>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not a full-fledged object-oriented programming language.</a:t>
            </a:r>
          </a:p>
          <a:p>
            <a:r>
              <a:rPr lang="en-US" dirty="0"/>
              <a:t>It does not have classes per se, and it does not support many of the patterns you’d expect from an object-oriented language like inheritance and polymorphism.</a:t>
            </a:r>
          </a:p>
          <a:p>
            <a:r>
              <a:rPr lang="en-US" dirty="0"/>
              <a:t>The language does, however, support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JavaScript runs right inside the browser</a:t>
            </a:r>
          </a:p>
          <a:p>
            <a:pPr marL="342900" indent="-342900">
              <a:buFont typeface="Arial"/>
              <a:buChar char="•"/>
            </a:pPr>
            <a:r>
              <a:rPr lang="en-US" dirty="0"/>
              <a:t>JavaScript is dynamically typed</a:t>
            </a:r>
          </a:p>
          <a:p>
            <a:pPr marL="342900" indent="-342900">
              <a:buFont typeface="Arial"/>
              <a:buChar char="•"/>
            </a:pPr>
            <a:r>
              <a:rPr lang="en-US" dirty="0"/>
              <a:t>JavaScript is object oriented in that almost everything in the language is an object</a:t>
            </a:r>
          </a:p>
          <a:p>
            <a:pPr marL="804863" lvl="1" indent="-342900">
              <a:buFont typeface="Arial"/>
              <a:buChar char="•"/>
            </a:pPr>
            <a:r>
              <a:rPr lang="en-US" dirty="0"/>
              <a:t>the objects in JavaScript are prototype-based rather than class-based, which means that while JavaScript shares some syntactic features of PHP, Java or C#, it is also quite different from those languages</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Normally to create a new object we use the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69214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Objects can also have methods, which are </a:t>
            </a:r>
            <a:r>
              <a:rPr lang="en-US" b="1" dirty="0"/>
              <a:t>functions</a:t>
            </a:r>
            <a:r>
              <a:rPr lang="en-US" dirty="0"/>
              <a:t> associated with an instance of an object. These methods are called using the same dot notation as for properties, but instead of accessing a variable, we are calling a method.</a:t>
            </a:r>
          </a:p>
          <a:p>
            <a:r>
              <a:rPr lang="en-US" dirty="0" err="1"/>
              <a:t>someObject</a:t>
            </a:r>
            <a:r>
              <a:rPr lang="en-US" b="1" dirty="0" err="1">
                <a:solidFill>
                  <a:srgbClr val="CE2933"/>
                </a:solidFill>
              </a:rPr>
              <a:t>.doSomething</a:t>
            </a:r>
            <a:r>
              <a:rPr lang="en-US" b="1" dirty="0">
                <a:solidFill>
                  <a:srgbClr val="CE2933"/>
                </a:solidFill>
              </a:rPr>
              <a:t>()</a:t>
            </a:r>
            <a:r>
              <a:rPr lang="en-US" dirty="0"/>
              <a:t>;</a:t>
            </a:r>
          </a:p>
          <a:p>
            <a:r>
              <a:rPr lang="en-US" dirty="0"/>
              <a:t>Methods may produce different output depending on the object they are associated with because </a:t>
            </a:r>
            <a:r>
              <a:rPr lang="en-US" i="1" dirty="0"/>
              <a:t>they can utilize the internal properties of the object.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Arrays are one of the most used data structures. In practice, this class is defined to behave more like a linked list in that it can be resized dynamically, but the implementation is browser specific,  meaning the efficiency of insert and delete operations is unknown.</a:t>
            </a:r>
          </a:p>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normAutofit lnSpcReduction="10000"/>
          </a:bodyPr>
          <a:lstStyle/>
          <a:p>
            <a:r>
              <a:rPr lang="en-US" dirty="0"/>
              <a:t>To access an element in the array you use the familiar square bracket notation from Java and C-style languages, with the index you wish to access inside the brackets.</a:t>
            </a:r>
          </a:p>
          <a:p>
            <a:r>
              <a:rPr lang="en-US" dirty="0"/>
              <a:t>	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a:t>One of the most common actions on an array is to traverse through the items sequentially. Using the Array object’s </a:t>
            </a:r>
            <a:r>
              <a:rPr lang="en-US" b="1" dirty="0"/>
              <a:t>length</a:t>
            </a:r>
            <a:r>
              <a:rPr lang="en-US" dirty="0"/>
              <a:t> property to determine the maximum valid index. We have:</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This static class contains methods such as max(), min(), </a:t>
            </a:r>
            <a:r>
              <a:rPr lang="en-US" dirty="0" err="1"/>
              <a:t>pow</a:t>
            </a:r>
            <a:r>
              <a:rPr lang="en-US" dirty="0"/>
              <a:t>(), </a:t>
            </a:r>
            <a:r>
              <a:rPr lang="en-US" dirty="0" err="1"/>
              <a:t>sqrt</a:t>
            </a:r>
            <a:r>
              <a:rPr lang="en-US" dirty="0"/>
              <a:t>(), and </a:t>
            </a:r>
            <a:r>
              <a:rPr lang="en-US" dirty="0" err="1"/>
              <a:t>exp</a:t>
            </a:r>
            <a:r>
              <a:rPr lang="en-US" dirty="0"/>
              <a:t>(), and trigonometric functions such as sin(), </a:t>
            </a:r>
            <a:r>
              <a:rPr lang="en-US" dirty="0" err="1"/>
              <a:t>cos</a:t>
            </a:r>
            <a:r>
              <a:rPr lang="en-US" dirty="0"/>
              <a:t>(),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isn’t JavaScript</a:t>
            </a:r>
          </a:p>
        </p:txBody>
      </p:sp>
      <p:sp>
        <p:nvSpPr>
          <p:cNvPr id="3" name="Content Placeholder 2"/>
          <p:cNvSpPr>
            <a:spLocks noGrp="1"/>
          </p:cNvSpPr>
          <p:nvPr>
            <p:ph idx="1"/>
          </p:nvPr>
        </p:nvSpPr>
        <p:spPr/>
        <p:txBody>
          <a:bodyPr>
            <a:normAutofit/>
          </a:bodyPr>
          <a:lstStyle/>
          <a:p>
            <a:r>
              <a:rPr lang="en-US" dirty="0"/>
              <a:t>Although it contains the word </a:t>
            </a:r>
            <a:r>
              <a:rPr lang="en-US" i="1" dirty="0"/>
              <a:t>Java</a:t>
            </a:r>
            <a:r>
              <a:rPr lang="en-US" dirty="0"/>
              <a:t>, JavaScript and Java are vastly different programming languages with different uses. Java is a full-fledged compiled, object-oriented language, popular for its ability to run on any platform with a JVM installed. </a:t>
            </a:r>
          </a:p>
          <a:p>
            <a:r>
              <a:rPr lang="en-US" dirty="0"/>
              <a:t>Conversely, JavaScript is one of the world’s most popular languages, with fewer of the object-oriented features of Java, and runs directly inside the browser, without the need for the JVM.</a:t>
            </a:r>
          </a:p>
        </p:txBody>
      </p:sp>
      <p:sp>
        <p:nvSpPr>
          <p:cNvPr id="4" name="Content Placeholder 3"/>
          <p:cNvSpPr>
            <a:spLocks noGrp="1"/>
          </p:cNvSpPr>
          <p:nvPr>
            <p:ph sz="quarter" idx="13"/>
          </p:nvPr>
        </p:nvSpPr>
        <p:spPr/>
        <p:txBody>
          <a:bodyPr>
            <a:normAutofit lnSpcReduction="10000"/>
          </a:bodyPr>
          <a:lstStyle/>
          <a:p>
            <a:r>
              <a:rPr lang="en-US" dirty="0"/>
              <a:t>It’s not Java</a:t>
            </a:r>
          </a:p>
        </p:txBody>
      </p:sp>
    </p:spTree>
    <p:extLst>
      <p:ext uri="{BB962C8B-B14F-4D97-AF65-F5344CB8AC3E}">
        <p14:creationId xmlns:p14="http://schemas.microsoft.com/office/powerpoint/2010/main" val="4035733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Date class is yet another helpful included object you should be aware of. It allows you to quickly calculate the current date or create date objects for particular dates. To display today’s date as a string, we would simply create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window object in JavaScript corresponds to the browser itself. Through it, you can access the current page’s URL, the browser’s history, and what’s being displayed in the status bar, as well as opening new browser windows. </a:t>
            </a:r>
          </a:p>
          <a:p>
            <a:r>
              <a:rPr lang="en-US" dirty="0"/>
              <a:t>In fact, the alert() function mentioned earlier is actually a method of the window object.</a:t>
            </a:r>
            <a:endParaRPr lang="en-US" b="1"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972877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6400800" cy="4876800"/>
          </a:xfrm>
        </p:spPr>
        <p:txBody>
          <a:bodyPr>
            <a:normAutofit/>
          </a:bodyPr>
          <a:lstStyle/>
          <a:p>
            <a:r>
              <a:rPr lang="en-US" dirty="0"/>
              <a:t>The Document Object Model(DOM) is the objects that make up a web page. This tree structure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nvPr>
        </p:nvGraphicFramePr>
        <p:xfrm>
          <a:off x="1066800" y="1524000"/>
          <a:ext cx="6781800" cy="3733802"/>
        </p:xfrm>
        <a:graphic>
          <a:graphicData uri="http://schemas.openxmlformats.org/drawingml/2006/table">
            <a:tbl>
              <a:tblPr firstRow="1" firstCol="1">
                <a:tableStyleId>{5C22544A-7EE6-4342-B048-85BDC9FD1C3A}</a:tableStyleId>
              </a:tblPr>
              <a:tblGrid>
                <a:gridCol w="1494048">
                  <a:extLst>
                    <a:ext uri="{9D8B030D-6E8A-4147-A177-3AD203B41FA5}">
                      <a16:colId xmlns:a16="http://schemas.microsoft.com/office/drawing/2014/main" val="20000"/>
                    </a:ext>
                  </a:extLst>
                </a:gridCol>
                <a:gridCol w="5287752">
                  <a:extLst>
                    <a:ext uri="{9D8B030D-6E8A-4147-A177-3AD203B41FA5}">
                      <a16:colId xmlns:a16="http://schemas.microsoft.com/office/drawing/2014/main" val="20001"/>
                    </a:ext>
                  </a:extLst>
                </a:gridCol>
              </a:tblGrid>
              <a:tr h="301417">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19632">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Last child of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lnSpcReduction="10000"/>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0600" y="1447800"/>
            <a:ext cx="6891662" cy="4419600"/>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nvPr>
        </p:nvGraphicFramePr>
        <p:xfrm>
          <a:off x="1066800" y="1676400"/>
          <a:ext cx="6629400" cy="3200401"/>
        </p:xfrm>
        <a:graphic>
          <a:graphicData uri="http://schemas.openxmlformats.org/drawingml/2006/table">
            <a:tbl>
              <a:tblPr firstRow="1" firstCol="1">
                <a:tableStyleId>{5C22544A-7EE6-4342-B048-85BDC9FD1C3A}</a:tableStyleId>
              </a:tblPr>
              <a:tblGrid>
                <a:gridCol w="2126425">
                  <a:extLst>
                    <a:ext uri="{9D8B030D-6E8A-4147-A177-3AD203B41FA5}">
                      <a16:colId xmlns:a16="http://schemas.microsoft.com/office/drawing/2014/main" val="20000"/>
                    </a:ext>
                  </a:extLst>
                </a:gridCol>
                <a:gridCol w="4502975">
                  <a:extLst>
                    <a:ext uri="{9D8B030D-6E8A-4147-A177-3AD203B41FA5}">
                      <a16:colId xmlns:a16="http://schemas.microsoft.com/office/drawing/2014/main" val="20001"/>
                    </a:ext>
                  </a:extLst>
                </a:gridCol>
              </a:tblGrid>
              <a:tr h="352140">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0733">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7720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8018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a:t>The type of object returned by the method </a:t>
            </a:r>
            <a:r>
              <a:rPr lang="en-US" dirty="0" err="1"/>
              <a:t>document.getElementById</a:t>
            </a:r>
            <a:r>
              <a:rPr lang="en-US" dirty="0"/>
              <a:t>() described in the previous section is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042994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nvPr>
        </p:nvGraphicFramePr>
        <p:xfrm>
          <a:off x="990600" y="1905000"/>
          <a:ext cx="6705600" cy="3173665"/>
        </p:xfrm>
        <a:graphic>
          <a:graphicData uri="http://schemas.openxmlformats.org/drawingml/2006/table">
            <a:tbl>
              <a:tblPr firstRow="1" firstCol="1">
                <a:tableStyleId>{5C22544A-7EE6-4342-B048-85BDC9FD1C3A}</a:tableStyleId>
              </a:tblPr>
              <a:tblGrid>
                <a:gridCol w="1477261">
                  <a:extLst>
                    <a:ext uri="{9D8B030D-6E8A-4147-A177-3AD203B41FA5}">
                      <a16:colId xmlns:a16="http://schemas.microsoft.com/office/drawing/2014/main" val="20000"/>
                    </a:ext>
                  </a:extLst>
                </a:gridCol>
                <a:gridCol w="5228339">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The modern JavaScript programmer will want to write to the HTML page, but in a particular location, not always at the bottom</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953000"/>
            <a:ext cx="7086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Although the </a:t>
            </a:r>
            <a:r>
              <a:rPr lang="en-US" dirty="0" err="1"/>
              <a:t>innerHTML</a:t>
            </a:r>
            <a:r>
              <a:rPr lang="en-US" dirty="0"/>
              <a:t> technique works well (and is very fast), there is a more verbose technique available to us that builds output using the DOM.</a:t>
            </a:r>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p:txBody>
      </p:sp>
      <p:sp>
        <p:nvSpPr>
          <p:cNvPr id="4" name="Content Placeholder 3"/>
          <p:cNvSpPr>
            <a:spLocks noGrp="1"/>
          </p:cNvSpPr>
          <p:nvPr>
            <p:ph sz="quarter" idx="13"/>
          </p:nvPr>
        </p:nvSpPr>
        <p:spPr/>
        <p:txBody>
          <a:bodyPr>
            <a:normAutofit lnSpcReduction="10000"/>
          </a:bodyPr>
          <a:lstStyle/>
          <a:p>
            <a:r>
              <a:rPr lang="en-US" dirty="0"/>
              <a:t>More verbosely, and validated</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910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848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35835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sp>
        <p:nvSpPr>
          <p:cNvPr id="4" name="Content Placeholder 3"/>
          <p:cNvSpPr>
            <a:spLocks noGrp="1"/>
          </p:cNvSpPr>
          <p:nvPr>
            <p:ph sz="quarter" idx="13"/>
          </p:nvPr>
        </p:nvSpPr>
        <p:spPr/>
        <p:txBody>
          <a:bodyPr>
            <a:normAutofit lnSpcReduction="1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nvPr>
        </p:nvGraphicFramePr>
        <p:xfrm>
          <a:off x="914400" y="1828800"/>
          <a:ext cx="6705600" cy="3962401"/>
        </p:xfrm>
        <a:graphic>
          <a:graphicData uri="http://schemas.openxmlformats.org/drawingml/2006/table">
            <a:tbl>
              <a:tblPr firstRow="1" firstCol="1">
                <a:tableStyleId>{5C22544A-7EE6-4342-B048-85BDC9FD1C3A}</a:tableStyleId>
              </a:tblPr>
              <a:tblGrid>
                <a:gridCol w="1056097">
                  <a:extLst>
                    <a:ext uri="{9D8B030D-6E8A-4147-A177-3AD203B41FA5}">
                      <a16:colId xmlns:a16="http://schemas.microsoft.com/office/drawing/2014/main" val="20000"/>
                    </a:ext>
                  </a:extLst>
                </a:gridCol>
                <a:gridCol w="4717698">
                  <a:extLst>
                    <a:ext uri="{9D8B030D-6E8A-4147-A177-3AD203B41FA5}">
                      <a16:colId xmlns:a16="http://schemas.microsoft.com/office/drawing/2014/main" val="20001"/>
                    </a:ext>
                  </a:extLst>
                </a:gridCol>
                <a:gridCol w="931805">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href attribute used in a tags to specify a URL to link to.</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874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There are many </a:t>
            </a:r>
            <a:r>
              <a:rPr lang="en-US" b="1" dirty="0"/>
              <a:t>advantages</a:t>
            </a:r>
            <a:r>
              <a:rPr lang="en-US" dirty="0"/>
              <a:t> of client-side scripting:</a:t>
            </a:r>
          </a:p>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 than a request to a remote server ever could, which improves the user experience.</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r>
              <a:rPr lang="en-US" dirty="0"/>
              <a:t>The problem with this type of programming is that the HTML markup and the corresponding JavaScript logic are woven together. It does not make use of layers; that is, it does not separate content from behavior.</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 disadvantages of client-side scripting are mostly related to how programmers use JavaScript in their applications. </a:t>
            </a:r>
          </a:p>
          <a:p>
            <a:pPr marL="342900" indent="-342900">
              <a:buFont typeface="Arial"/>
              <a:buChar char="•"/>
            </a:pPr>
            <a:r>
              <a:rPr lang="en-US" dirty="0"/>
              <a:t>There is no guarantee that the client has JavaScript enabled </a:t>
            </a:r>
          </a:p>
          <a:p>
            <a:pPr marL="342900" indent="-342900">
              <a:buFont typeface="Arial"/>
              <a:buChar char="•"/>
            </a:pPr>
            <a:r>
              <a:rPr lang="en-US" dirty="0"/>
              <a:t>The idiosyncrasies between various browsers and operating systems make it difficult to test for all potential client configurations. 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914400" y="457200"/>
            <a:ext cx="6400800" cy="4525963"/>
          </a:xfrm>
        </p:spPr>
      </p:pic>
    </p:spTree>
    <p:extLst>
      <p:ext uri="{BB962C8B-B14F-4D97-AF65-F5344CB8AC3E}">
        <p14:creationId xmlns:p14="http://schemas.microsoft.com/office/powerpoint/2010/main" val="3693872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1219200" y="1219200"/>
            <a:ext cx="6400800" cy="4525963"/>
          </a:xfrm>
        </p:spPr>
      </p:pic>
    </p:spTree>
    <p:extLst>
      <p:ext uri="{BB962C8B-B14F-4D97-AF65-F5344CB8AC3E}">
        <p14:creationId xmlns:p14="http://schemas.microsoft.com/office/powerpoint/2010/main" val="1321728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6" name="Content Placeholder 5" descr="407151200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7947" b="-7947"/>
          <a:stretch>
            <a:fillRect/>
          </a:stretch>
        </p:blipFill>
        <p:spPr/>
      </p:pic>
    </p:spTree>
    <p:extLst>
      <p:ext uri="{BB962C8B-B14F-4D97-AF65-F5344CB8AC3E}">
        <p14:creationId xmlns:p14="http://schemas.microsoft.com/office/powerpoint/2010/main" val="4257707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Required information</a:t>
            </a:r>
            <a:r>
              <a:rPr lang="en-US" dirty="0"/>
              <a:t>. Some data fields just cannot be left empty. For instance, the principal name of things or people is usually a required field. Other fields such as emails, phones, or passwords are typically required values.</a:t>
            </a:r>
          </a:p>
          <a:p>
            <a:pPr marL="342900" indent="-342900">
              <a:buFont typeface="Arial"/>
              <a:buChar char="•"/>
            </a:pPr>
            <a:r>
              <a:rPr lang="en-US" b="1" dirty="0"/>
              <a:t>Correct data type</a:t>
            </a:r>
            <a:r>
              <a:rPr lang="en-US" dirty="0"/>
              <a:t>. Some input fields must follow the rules for its data type in order to be considered valid.</a:t>
            </a:r>
          </a:p>
          <a:p>
            <a:pPr marL="342900" indent="-342900">
              <a:buFont typeface="Arial"/>
              <a:buChar char="•"/>
            </a:pPr>
            <a:r>
              <a:rPr lang="en-US" b="1" dirty="0"/>
              <a:t>Correct format</a:t>
            </a:r>
            <a:r>
              <a:rPr lang="en-US" dirty="0"/>
              <a:t>. Some information, such as postal codes, credit card numbers, and social security numbers have to follow certain pattern rules.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094683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Comparison</a:t>
            </a:r>
            <a:r>
              <a:rPr lang="en-US" dirty="0"/>
              <a:t>. Perhaps the most common example of this type of validation is entering passwords: most sites require the user to enter the password twice to ensure the two entered values are identical. </a:t>
            </a:r>
          </a:p>
          <a:p>
            <a:pPr marL="342900" indent="-342900">
              <a:buFont typeface="Arial"/>
              <a:buChar char="•"/>
            </a:pPr>
            <a:r>
              <a:rPr lang="en-US" b="1" dirty="0"/>
              <a:t>Range check</a:t>
            </a:r>
            <a:r>
              <a:rPr lang="en-US" dirty="0"/>
              <a:t>. Information such as numbers and dates have infinite possible values. However, most systems need numbers and dates to fall within realistic ranges. </a:t>
            </a:r>
          </a:p>
          <a:p>
            <a:pPr marL="342900" indent="-342900">
              <a:buFont typeface="Arial"/>
              <a:buChar char="•"/>
            </a:pPr>
            <a:r>
              <a:rPr lang="en-US" b="1" dirty="0"/>
              <a:t>Custom</a:t>
            </a:r>
            <a:r>
              <a:rPr lang="en-US" dirty="0"/>
              <a:t>. Some validations are more complex and are unique to a particular application</a:t>
            </a:r>
          </a:p>
        </p:txBody>
      </p:sp>
      <p:sp>
        <p:nvSpPr>
          <p:cNvPr id="4" name="Content Placeholder 3"/>
          <p:cNvSpPr>
            <a:spLocks noGrp="1"/>
          </p:cNvSpPr>
          <p:nvPr>
            <p:ph sz="quarter" idx="13"/>
          </p:nvPr>
        </p:nvSpPr>
        <p:spPr/>
        <p:txBody>
          <a:bodyPr>
            <a:normAutofit lnSpcReduction="10000"/>
          </a:bodyPr>
          <a:lstStyle/>
          <a:p>
            <a:r>
              <a:rPr lang="en-US" dirty="0"/>
              <a:t>Continued</a:t>
            </a:r>
          </a:p>
        </p:txBody>
      </p:sp>
    </p:spTree>
    <p:extLst>
      <p:ext uri="{BB962C8B-B14F-4D97-AF65-F5344CB8AC3E}">
        <p14:creationId xmlns:p14="http://schemas.microsoft.com/office/powerpoint/2010/main" val="3594951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What is the problem? </a:t>
            </a:r>
            <a:r>
              <a:rPr lang="en-US" dirty="0"/>
              <a:t>Users do not want to read lengthy messages to determine what needs to be changed. They need to receive a visually clear and textually concise message. </a:t>
            </a:r>
          </a:p>
          <a:p>
            <a:pPr marL="342900" indent="-342900">
              <a:buFont typeface="Arial"/>
              <a:buChar char="•"/>
            </a:pPr>
            <a:r>
              <a:rPr lang="en-US" b="1" dirty="0"/>
              <a:t>Where is the problem? </a:t>
            </a:r>
            <a:r>
              <a:rPr lang="en-US" dirty="0"/>
              <a:t>Some type of error indication should be located near the field that generated the problem. </a:t>
            </a:r>
          </a:p>
          <a:p>
            <a:pPr marL="342900" indent="-342900">
              <a:buFont typeface="Arial"/>
              <a:buChar char="•"/>
            </a:pPr>
            <a:r>
              <a:rPr lang="en-US" b="1" dirty="0"/>
              <a:t>If appropriate, how do I fix it? </a:t>
            </a:r>
            <a:r>
              <a:rPr lang="en-US" dirty="0"/>
              <a:t>For instance, don’t just tell the user that a date is in the wrong format, tell him or her what format you are expecting, such as “The date should be in </a:t>
            </a:r>
            <a:r>
              <a:rPr lang="en-US" dirty="0" err="1"/>
              <a:t>yy</a:t>
            </a:r>
            <a:r>
              <a:rPr lang="en-US" dirty="0"/>
              <a:t>/mm/</a:t>
            </a:r>
            <a:r>
              <a:rPr lang="en-US" dirty="0" err="1"/>
              <a:t>dd</a:t>
            </a:r>
            <a:r>
              <a:rPr lang="en-US" dirty="0"/>
              <a:t> format.”</a:t>
            </a:r>
          </a:p>
        </p:txBody>
      </p:sp>
      <p:sp>
        <p:nvSpPr>
          <p:cNvPr id="4" name="Content Placeholder 3"/>
          <p:cNvSpPr>
            <a:spLocks noGrp="1"/>
          </p:cNvSpPr>
          <p:nvPr>
            <p:ph sz="quarter" idx="13"/>
          </p:nvPr>
        </p:nvSpPr>
        <p:spPr/>
        <p:txBody>
          <a:bodyPr>
            <a:normAutofit lnSpcReduction="10000"/>
          </a:bodyPr>
          <a:lstStyle/>
          <a:p>
            <a:r>
              <a:rPr lang="en-US" dirty="0"/>
              <a:t>We found an error, now what?</a:t>
            </a:r>
          </a:p>
        </p:txBody>
      </p:sp>
    </p:spTree>
    <p:extLst>
      <p:ext uri="{BB962C8B-B14F-4D97-AF65-F5344CB8AC3E}">
        <p14:creationId xmlns:p14="http://schemas.microsoft.com/office/powerpoint/2010/main" val="4238512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illustrative examples</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5" name="Content Placeholder 4" descr="4071512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4806" b="-14806"/>
          <a:stretch>
            <a:fillRect/>
          </a:stretch>
        </p:blipFill>
        <p:spPr/>
      </p:pic>
    </p:spTree>
    <p:extLst>
      <p:ext uri="{BB962C8B-B14F-4D97-AF65-F5344CB8AC3E}">
        <p14:creationId xmlns:p14="http://schemas.microsoft.com/office/powerpoint/2010/main" val="3064363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sp>
        <p:nvSpPr>
          <p:cNvPr id="9" name="Content Placeholder 8"/>
          <p:cNvSpPr>
            <a:spLocks noGrp="1"/>
          </p:cNvSpPr>
          <p:nvPr>
            <p:ph idx="1"/>
          </p:nvPr>
        </p:nvSpPr>
        <p:spPr/>
        <p:txBody>
          <a:bodyPr/>
          <a:lstStyle/>
          <a:p>
            <a:pPr marL="342900" indent="-342900">
              <a:buFont typeface="Arial"/>
              <a:buChar char="•"/>
            </a:pPr>
            <a:r>
              <a:rPr lang="en-US" dirty="0"/>
              <a:t>Using pop-up JavaScript alert (or other popup) messages</a:t>
            </a:r>
          </a:p>
          <a:p>
            <a:pPr marL="342900" indent="-342900">
              <a:buFont typeface="Arial"/>
              <a:buChar char="•"/>
            </a:pPr>
            <a:r>
              <a:rPr lang="en-US" dirty="0"/>
              <a:t>Provide textual hints to the user on the form itself</a:t>
            </a:r>
          </a:p>
          <a:p>
            <a:pPr marL="342900" indent="-342900">
              <a:buFont typeface="Arial"/>
              <a:buChar char="•"/>
            </a:pPr>
            <a:r>
              <a:rPr lang="en-US" dirty="0"/>
              <a:t>Using tool tips or pop-overs to display context-sensitive help about the expected input</a:t>
            </a:r>
          </a:p>
          <a:p>
            <a:pPr marL="342900" indent="-342900">
              <a:buFont typeface="Arial"/>
              <a:buChar char="•"/>
            </a:pPr>
            <a:r>
              <a:rPr lang="en-US" dirty="0"/>
              <a:t>a JavaScript-based mask</a:t>
            </a:r>
          </a:p>
        </p:txBody>
      </p:sp>
    </p:spTree>
    <p:extLst>
      <p:ext uri="{BB962C8B-B14F-4D97-AF65-F5344CB8AC3E}">
        <p14:creationId xmlns:p14="http://schemas.microsoft.com/office/powerpoint/2010/main" val="268210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pic>
        <p:nvPicPr>
          <p:cNvPr id="8" name="Content Placeholder 7" descr="4071512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1959" r="-11959"/>
          <a:stretch>
            <a:fillRect/>
          </a:stretch>
        </p:blipFill>
        <p:spPr/>
      </p:pic>
    </p:spTree>
    <p:extLst>
      <p:ext uri="{BB962C8B-B14F-4D97-AF65-F5344CB8AC3E}">
        <p14:creationId xmlns:p14="http://schemas.microsoft.com/office/powerpoint/2010/main" val="3227312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Tool Tips and popovers</a:t>
            </a:r>
          </a:p>
        </p:txBody>
      </p:sp>
      <p:pic>
        <p:nvPicPr>
          <p:cNvPr id="5" name="Content Placeholder 4" descr="4071512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4074" r="-4074"/>
          <a:stretch>
            <a:fillRect/>
          </a:stretch>
        </p:blipFill>
        <p:spPr/>
      </p:pic>
    </p:spTree>
    <p:extLst>
      <p:ext uri="{BB962C8B-B14F-4D97-AF65-F5344CB8AC3E}">
        <p14:creationId xmlns:p14="http://schemas.microsoft.com/office/powerpoint/2010/main" val="989806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JavaScript Mask</a:t>
            </a:r>
          </a:p>
        </p:txBody>
      </p:sp>
      <p:pic>
        <p:nvPicPr>
          <p:cNvPr id="6" name="Content Placeholder 5" descr="4071512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902" b="-18902"/>
          <a:stretch>
            <a:fillRect/>
          </a:stretch>
        </p:blipFill>
        <p:spPr/>
      </p:pic>
    </p:spTree>
    <p:extLst>
      <p:ext uri="{BB962C8B-B14F-4D97-AF65-F5344CB8AC3E}">
        <p14:creationId xmlns:p14="http://schemas.microsoft.com/office/powerpoint/2010/main" val="3124274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HTML 5 input types</a:t>
            </a:r>
          </a:p>
        </p:txBody>
      </p:sp>
      <p:sp>
        <p:nvSpPr>
          <p:cNvPr id="3" name="Content Placeholder 2"/>
          <p:cNvSpPr>
            <a:spLocks noGrp="1"/>
          </p:cNvSpPr>
          <p:nvPr>
            <p:ph idx="1"/>
          </p:nvPr>
        </p:nvSpPr>
        <p:spPr>
          <a:xfrm>
            <a:off x="914400" y="1646237"/>
            <a:ext cx="6934200" cy="4525963"/>
          </a:xfrm>
        </p:spPr>
        <p:txBody>
          <a:bodyPr/>
          <a:lstStyle/>
          <a:p>
            <a:r>
              <a:rPr lang="en-US" dirty="0"/>
              <a:t>Many user input errors can be eliminated by choosing a better data entry type than the standard </a:t>
            </a:r>
          </a:p>
          <a:p>
            <a:pPr lvl="1"/>
            <a:r>
              <a:rPr lang="en-US" b="1" dirty="0"/>
              <a:t>&lt;input type="text"&gt;</a:t>
            </a:r>
          </a:p>
          <a:p>
            <a:r>
              <a:rPr lang="en-US" dirty="0"/>
              <a:t>If you need to get a date from the user, use the HTML5</a:t>
            </a:r>
          </a:p>
          <a:p>
            <a:pPr lvl="1"/>
            <a:r>
              <a:rPr lang="en-US" b="1" dirty="0"/>
              <a:t>&lt;input type="date”&gt;</a:t>
            </a:r>
          </a:p>
          <a:p>
            <a:r>
              <a:rPr lang="en-US" dirty="0"/>
              <a:t>If you need a number, use the HTML5 </a:t>
            </a:r>
          </a:p>
          <a:p>
            <a:pPr lvl="1"/>
            <a:r>
              <a:rPr lang="en-US" b="1" dirty="0"/>
              <a:t>&lt;input type="number"&gt;</a:t>
            </a:r>
          </a:p>
        </p:txBody>
      </p:sp>
    </p:spTree>
    <p:extLst>
      <p:ext uri="{BB962C8B-B14F-4D97-AF65-F5344CB8AC3E}">
        <p14:creationId xmlns:p14="http://schemas.microsoft.com/office/powerpoint/2010/main" val="3880261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2942</TotalTime>
  <Words>4803</Words>
  <Application>Microsoft Office PowerPoint</Application>
  <PresentationFormat>On-screen Show (4:3)</PresentationFormat>
  <Paragraphs>527</Paragraphs>
  <Slides>94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Consolas</vt:lpstr>
      <vt:lpstr>Rockwell</vt:lpstr>
      <vt:lpstr>Rockwell Condensed</vt:lpstr>
      <vt:lpstr>Wingdings</vt:lpstr>
      <vt:lpstr>Presentation</vt:lpstr>
      <vt:lpstr>JavaScript: Client-Side Scripting</vt:lpstr>
      <vt:lpstr>What IS Javascript</vt:lpstr>
      <vt:lpstr>What is JavaScript</vt:lpstr>
      <vt:lpstr>What isn’t JavaScript</vt:lpstr>
      <vt:lpstr>Client-Side Scripting</vt:lpstr>
      <vt:lpstr>Client-Side Scripting</vt:lpstr>
      <vt:lpstr>Client-Side Scripting</vt:lpstr>
      <vt:lpstr>Frameworks</vt:lpstr>
      <vt:lpstr>Where Does Javascript GO?</vt:lpstr>
      <vt:lpstr>Where does JavaScript go?</vt:lpstr>
      <vt:lpstr>Inline JavaScript</vt:lpstr>
      <vt:lpstr>Embedded JavaScript</vt:lpstr>
      <vt:lpstr>External JavaScript</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Window</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Notifying the User</vt:lpstr>
      <vt:lpstr>Types of Input Validation</vt:lpstr>
      <vt:lpstr>Types of Input Validation</vt:lpstr>
      <vt:lpstr>Notifying the User</vt:lpstr>
      <vt:lpstr>Another illustrative examples</vt:lpstr>
      <vt:lpstr>How to reduce validation errors</vt:lpstr>
      <vt:lpstr>How to reduce validation errors</vt:lpstr>
      <vt:lpstr>How to reduce validation errors</vt:lpstr>
      <vt:lpstr>How to reduce validation errors</vt:lpstr>
      <vt:lpstr>How to reduce validation errors</vt:lpstr>
      <vt:lpstr>Submitting Forms</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ACER</cp:lastModifiedBy>
  <cp:revision>726</cp:revision>
  <dcterms:created xsi:type="dcterms:W3CDTF">2012-11-14T17:20:48Z</dcterms:created>
  <dcterms:modified xsi:type="dcterms:W3CDTF">2021-06-06T05:54:00Z</dcterms:modified>
</cp:coreProperties>
</file>